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6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 Ros Kozarić" initials="MRK" lastIdx="1" clrIdx="0">
    <p:extLst>
      <p:ext uri="{19B8F6BF-5375-455C-9EA6-DF929625EA0E}">
        <p15:presenceInfo xmlns:p15="http://schemas.microsoft.com/office/powerpoint/2012/main" userId="Marija Ros Koza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karte: Google </a:t>
            </a:r>
            <a:r>
              <a:rPr lang="hr-HR" dirty="0" err="1"/>
              <a:t>Earth</a:t>
            </a:r>
            <a:r>
              <a:rPr lang="hr-HR" dirty="0"/>
              <a:t> - https://earth.google.com/web/@51.20757169,16.55889861,1065.79531784a,4658887.94742107d,35y,0h,0t,0r/data=CjgaNhIwCiUweDQ3OWE3MjFlYzJiMWJlNmI6MHg3NWU4NWQ2YjhlOTFlNTViKgdHZXJtYW55GAIgAQ (datum skidanja: 8.7.2021.)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755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fotografija: </a:t>
            </a:r>
            <a:r>
              <a:rPr lang="hr-HR" dirty="0" err="1"/>
              <a:t>Wikimedia</a:t>
            </a:r>
            <a:r>
              <a:rPr lang="hr-HR" dirty="0"/>
              <a:t> – roboti u industriji - https://commons.wikimedia.org/wiki/File:Application_field_general_industry.jpg , https://commons.wikimedia.org/wiki/File:Toyotasangyoukinen2.JPG (datum skidanja: 8.7.2021.)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107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un.org/en/iso/de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Njemačka-gospodarska sila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606D0EB-91D6-49AE-920B-628118115F6F}"/>
              </a:ext>
            </a:extLst>
          </p:cNvPr>
          <p:cNvSpPr txBox="1"/>
          <p:nvPr/>
        </p:nvSpPr>
        <p:spPr>
          <a:xfrm>
            <a:off x="532660" y="1429305"/>
            <a:ext cx="31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SREDNJA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3E671C4-888D-4D7F-B70B-D2214E9DA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94" y="1422836"/>
            <a:ext cx="10515600" cy="3304640"/>
          </a:xfrm>
        </p:spPr>
        <p:txBody>
          <a:bodyPr>
            <a:normAutofit/>
          </a:bodyPr>
          <a:lstStyle/>
          <a:p>
            <a:r>
              <a:rPr lang="hr-HR" sz="2400" dirty="0"/>
              <a:t>Njemačka uvozi energente, a izvoze se industrijski proizvodi</a:t>
            </a:r>
          </a:p>
          <a:p>
            <a:r>
              <a:rPr lang="hr-HR" sz="2400" dirty="0"/>
              <a:t>vodeće industrijske grane su: automobilska, strojogradnja, elektrotehnička, zrakoplovna, svemirska, kemijska, farmaceutska, elektronička i prehrambena industrija</a:t>
            </a:r>
          </a:p>
          <a:p>
            <a:r>
              <a:rPr lang="hr-HR" sz="2400" dirty="0"/>
              <a:t>najvažniji tercijarni sektor  - ostvaruje 70% BDP-a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E44E406-7FBC-4933-A907-407205C75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68" y="3429000"/>
            <a:ext cx="4921529" cy="275882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B8EEC03-0E9F-47F6-AB56-EA1F5AE0C104}"/>
              </a:ext>
            </a:extLst>
          </p:cNvPr>
          <p:cNvSpPr txBox="1"/>
          <p:nvPr/>
        </p:nvSpPr>
        <p:spPr>
          <a:xfrm>
            <a:off x="483094" y="5479943"/>
            <a:ext cx="548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Koja je opasnost u činjenici da Njemačka najviše koristi ugljen za dobivanje električne energije?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D970078-C22C-46CD-B333-B27941A31889}"/>
              </a:ext>
            </a:extLst>
          </p:cNvPr>
          <p:cNvSpPr txBox="1"/>
          <p:nvPr/>
        </p:nvSpPr>
        <p:spPr>
          <a:xfrm>
            <a:off x="483094" y="442440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i="1" dirty="0"/>
              <a:t>Koje izvore energije najviše koriste u Njemačkoj?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224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A96ADB8-11C1-4872-9C79-48559E5A7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71" y="316089"/>
            <a:ext cx="7873754" cy="5946844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0F3F89E-79BD-43F7-800E-7FA684EFC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99" y="1693716"/>
            <a:ext cx="2885989" cy="299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0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</a:t>
            </a:r>
            <a:r>
              <a:rPr lang="hr-HR"/>
              <a:t>bilježnicu str. 82-85</a:t>
            </a:r>
            <a:r>
              <a:rPr lang="hr-HR" dirty="0"/>
              <a:t>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18320"/>
              </p:ext>
            </p:extLst>
          </p:nvPr>
        </p:nvGraphicFramePr>
        <p:xfrm>
          <a:off x="4917989" y="1346885"/>
          <a:ext cx="7040231" cy="36881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4708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731841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731841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731841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715707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1541056">
                <a:tc>
                  <a:txBody>
                    <a:bodyPr/>
                    <a:lstStyle/>
                    <a:p>
                      <a:r>
                        <a:rPr lang="hr-HR" sz="1400" dirty="0"/>
                        <a:t>Objasniti  gospodarsku važnost </a:t>
                      </a:r>
                      <a:r>
                        <a:rPr lang="hr-HR" sz="1400" dirty="0" err="1"/>
                        <a:t>sredogorja</a:t>
                      </a:r>
                      <a:r>
                        <a:rPr lang="hr-HR" sz="1400" dirty="0"/>
                        <a:t> i utjecaj na rani razvoj Njemačke.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1431412">
                <a:tc>
                  <a:txBody>
                    <a:bodyPr/>
                    <a:lstStyle/>
                    <a:p>
                      <a:r>
                        <a:rPr lang="hr-HR" sz="1400" dirty="0"/>
                        <a:t>Analizirati posebnosti i značenje Njemačke u Europi i svijetu.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C6C008E8-F4E0-4D96-B3C1-B2B43117C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objasniti  gospodarsku važnost </a:t>
            </a:r>
            <a:r>
              <a:rPr lang="hr-HR" sz="2400" dirty="0" err="1"/>
              <a:t>sredogorja</a:t>
            </a:r>
            <a:r>
              <a:rPr lang="hr-HR" sz="2400" dirty="0"/>
              <a:t> i utjecaj na rani razvoj Njemačke.</a:t>
            </a:r>
          </a:p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analizirati posebnosti i značenje Njemačke u Europi i svijetu.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D4D728B-E3E7-4A42-A3CA-3DF95693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339857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86F238F-1191-44DF-A382-8C864EC0C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i="1" dirty="0"/>
              <a:t>U kojoj se regiji Europe nalazi Njemačka? Pokažite Njemačku na geografskoj karti.</a:t>
            </a:r>
          </a:p>
          <a:p>
            <a:r>
              <a:rPr lang="hr-HR" sz="2400" i="1" dirty="0"/>
              <a:t>Koji je događaj doveo do ujedinjenja Njemačke? Kada se dogodio?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320F3C7-2994-43E9-8661-0CB83969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Ponovimo…</a:t>
            </a:r>
          </a:p>
        </p:txBody>
      </p:sp>
    </p:spTree>
    <p:extLst>
      <p:ext uri="{BB962C8B-B14F-4D97-AF65-F5344CB8AC3E}">
        <p14:creationId xmlns:p14="http://schemas.microsoft.com/office/powerpoint/2010/main" val="242677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729AF2A-A172-4E73-9C99-913584601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63274" y="55485"/>
            <a:ext cx="4002597" cy="3305175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1EAE8A0F-D025-4861-9EFF-699B72C2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Vrijedan središnji položaj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AEB4866-4B82-4E42-9D8A-4C28D1B731FD}"/>
              </a:ext>
            </a:extLst>
          </p:cNvPr>
          <p:cNvSpPr txBox="1"/>
          <p:nvPr/>
        </p:nvSpPr>
        <p:spPr>
          <a:xfrm>
            <a:off x="426128" y="2814221"/>
            <a:ext cx="6525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povoljan, središnji položaj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/>
              <a:t>S kojim državama graniči?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između Alpa na jugu te Baltičkoga i Sjevernoga mora na sjeveru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kopneni pravci (jedne od najboljih autocesta) koji povezuju istok i zapad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plovni put i najprometnija rijeka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Kielski kanal – </a:t>
            </a:r>
            <a:r>
              <a:rPr lang="hr-HR" sz="2400" i="1" dirty="0"/>
              <a:t>Istražite kada je prokopan i kakvo je značenje ovog kanala, posebno za Njemačku.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533A272-8F98-4693-95F6-ACAB0929D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82" y="3360660"/>
            <a:ext cx="4080789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7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C8D3A51-1E60-412E-82DD-B5A4B6B5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110"/>
            <a:ext cx="4313663" cy="3304640"/>
          </a:xfrm>
        </p:spPr>
        <p:txBody>
          <a:bodyPr/>
          <a:lstStyle/>
          <a:p>
            <a:r>
              <a:rPr lang="hr-HR" sz="2400" dirty="0"/>
              <a:t>83 milijuna stanovnika </a:t>
            </a:r>
          </a:p>
          <a:p>
            <a:r>
              <a:rPr lang="hr-HR" sz="2400" dirty="0"/>
              <a:t>prirodni pad</a:t>
            </a:r>
          </a:p>
          <a:p>
            <a:r>
              <a:rPr lang="hr-HR" sz="2400" dirty="0"/>
              <a:t>porast stanovništva – veliki broj imigranata (strani radnici)</a:t>
            </a:r>
          </a:p>
          <a:p>
            <a:r>
              <a:rPr lang="hr-HR" sz="2400" dirty="0"/>
              <a:t>najveći udio gradskog stanovništva u Srednjoj Europi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C03A763-C594-4DB7-AD30-4668F88F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Najmnogoljudnija u Srednjoj Europi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DB55C1B-02CC-4BE3-9F76-A8B3784D7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949" y="2501223"/>
            <a:ext cx="6692822" cy="37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3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3CB6EC3-A25D-476D-A96B-2D64BCF86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3325427" cy="3304640"/>
          </a:xfrm>
        </p:spPr>
        <p:txBody>
          <a:bodyPr/>
          <a:lstStyle/>
          <a:p>
            <a:r>
              <a:rPr lang="hr-HR" sz="2400" dirty="0"/>
              <a:t>Savezna republika – 16 saveznih zemalja           ravnomjeran razvoj zemlje</a:t>
            </a:r>
          </a:p>
          <a:p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Izdvojite i na karti potražite gradove koji su središta saveznih republika.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2DF8492-A880-4B47-B354-997174C5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C8707038-02A8-40FE-A7C7-264F6F2E8E3F}"/>
              </a:ext>
            </a:extLst>
          </p:cNvPr>
          <p:cNvCxnSpPr>
            <a:cxnSpLocks/>
          </p:cNvCxnSpPr>
          <p:nvPr/>
        </p:nvCxnSpPr>
        <p:spPr>
          <a:xfrm>
            <a:off x="3178206" y="3559946"/>
            <a:ext cx="4882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4C95AB5A-4DFD-4D99-91AB-A09A97CC3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45" y="766804"/>
            <a:ext cx="2858610" cy="55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7F49104-22C6-4304-AF0E-69495F4A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73" y="1848595"/>
            <a:ext cx="10515600" cy="3304640"/>
          </a:xfrm>
        </p:spPr>
        <p:txBody>
          <a:bodyPr>
            <a:normAutofit/>
          </a:bodyPr>
          <a:lstStyle/>
          <a:p>
            <a:r>
              <a:rPr lang="hr-HR" sz="2400" dirty="0"/>
              <a:t>prema međunarodnoj trgovini, životnom standardu i drugim pokazateljima razvoja = vodeća država svijeta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9B05363-4B81-4D22-9540-E33A73E1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3" y="1135317"/>
            <a:ext cx="10515600" cy="770868"/>
          </a:xfrm>
        </p:spPr>
        <p:txBody>
          <a:bodyPr/>
          <a:lstStyle/>
          <a:p>
            <a:r>
              <a:rPr lang="hr-HR" dirty="0"/>
              <a:t>Gospodarska velesila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B6FDEA2-47F5-432F-8062-D19E1B7E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627" y="2484183"/>
            <a:ext cx="6629400" cy="32385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4A5D071-9ED6-4FD1-B9FB-5123E13C9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33"/>
          <a:stretch/>
        </p:blipFill>
        <p:spPr>
          <a:xfrm>
            <a:off x="199919" y="3141408"/>
            <a:ext cx="5896081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9717033F-A1FC-4432-93BE-5F2D172B44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471210"/>
              </p:ext>
            </p:extLst>
          </p:nvPr>
        </p:nvGraphicFramePr>
        <p:xfrm>
          <a:off x="754602" y="1580225"/>
          <a:ext cx="10444579" cy="2132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280">
                  <a:extLst>
                    <a:ext uri="{9D8B030D-6E8A-4147-A177-3AD203B41FA5}">
                      <a16:colId xmlns:a16="http://schemas.microsoft.com/office/drawing/2014/main" val="3318991796"/>
                    </a:ext>
                  </a:extLst>
                </a:gridCol>
                <a:gridCol w="2661433">
                  <a:extLst>
                    <a:ext uri="{9D8B030D-6E8A-4147-A177-3AD203B41FA5}">
                      <a16:colId xmlns:a16="http://schemas.microsoft.com/office/drawing/2014/main" val="1329058218"/>
                    </a:ext>
                  </a:extLst>
                </a:gridCol>
                <a:gridCol w="2661433">
                  <a:extLst>
                    <a:ext uri="{9D8B030D-6E8A-4147-A177-3AD203B41FA5}">
                      <a16:colId xmlns:a16="http://schemas.microsoft.com/office/drawing/2014/main" val="2852570623"/>
                    </a:ext>
                  </a:extLst>
                </a:gridCol>
                <a:gridCol w="919911">
                  <a:extLst>
                    <a:ext uri="{9D8B030D-6E8A-4147-A177-3AD203B41FA5}">
                      <a16:colId xmlns:a16="http://schemas.microsoft.com/office/drawing/2014/main" val="2300876756"/>
                    </a:ext>
                  </a:extLst>
                </a:gridCol>
                <a:gridCol w="921222">
                  <a:extLst>
                    <a:ext uri="{9D8B030D-6E8A-4147-A177-3AD203B41FA5}">
                      <a16:colId xmlns:a16="http://schemas.microsoft.com/office/drawing/2014/main" val="1535084796"/>
                    </a:ext>
                  </a:extLst>
                </a:gridCol>
                <a:gridCol w="820300">
                  <a:extLst>
                    <a:ext uri="{9D8B030D-6E8A-4147-A177-3AD203B41FA5}">
                      <a16:colId xmlns:a16="http://schemas.microsoft.com/office/drawing/2014/main" val="2157525604"/>
                    </a:ext>
                  </a:extLst>
                </a:gridCol>
              </a:tblGrid>
              <a:tr h="1316834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BDP  u USD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BDP/stan. u USD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HDI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/>
                        <a:t>Udio zaposlenih po sektorima</a:t>
                      </a:r>
                    </a:p>
                    <a:p>
                      <a:pPr algn="ctr"/>
                      <a:endParaRPr lang="hr-HR" dirty="0"/>
                    </a:p>
                    <a:p>
                      <a:pPr algn="ctr"/>
                      <a:endParaRPr lang="hr-H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741605"/>
                  </a:ext>
                </a:extLst>
              </a:tr>
              <a:tr h="40518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24476903"/>
                  </a:ext>
                </a:extLst>
              </a:tr>
              <a:tr h="41080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3 949 549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47 513, 70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0.947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1.2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26.8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72.1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71224246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347C5EAE-DF48-4441-AFF3-B408367376E7}"/>
              </a:ext>
            </a:extLst>
          </p:cNvPr>
          <p:cNvSpPr txBox="1"/>
          <p:nvPr/>
        </p:nvSpPr>
        <p:spPr>
          <a:xfrm>
            <a:off x="949911" y="3879542"/>
            <a:ext cx="53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Izvor: </a:t>
            </a:r>
            <a:r>
              <a:rPr lang="hr-HR" dirty="0">
                <a:hlinkClick r:id="rId2"/>
              </a:rPr>
              <a:t>https://data.un.org/en/iso/de.html</a:t>
            </a:r>
            <a:r>
              <a:rPr lang="hr-HR" dirty="0"/>
              <a:t> (8.7.2021.)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AA9E31D-7ABD-48DA-B80B-F7EDF2B80E2C}"/>
              </a:ext>
            </a:extLst>
          </p:cNvPr>
          <p:cNvSpPr txBox="1"/>
          <p:nvPr/>
        </p:nvSpPr>
        <p:spPr>
          <a:xfrm>
            <a:off x="949911" y="4776186"/>
            <a:ext cx="975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Promotrite tablicu. Objasnite razvijenost Njemačke promatrajući ove pokazatelje. Gdje se u odnosu na Njemačku nalazi Hrvatska?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B0D30C3-D5F9-4A4F-BCFC-BCA7BA6C4D55}"/>
              </a:ext>
            </a:extLst>
          </p:cNvPr>
          <p:cNvSpPr txBox="1"/>
          <p:nvPr/>
        </p:nvSpPr>
        <p:spPr>
          <a:xfrm>
            <a:off x="621437" y="1216241"/>
            <a:ext cx="673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Tablica 1.- Pokazatelji razvijenosti </a:t>
            </a:r>
          </a:p>
        </p:txBody>
      </p:sp>
    </p:spTree>
    <p:extLst>
      <p:ext uri="{BB962C8B-B14F-4D97-AF65-F5344CB8AC3E}">
        <p14:creationId xmlns:p14="http://schemas.microsoft.com/office/powerpoint/2010/main" val="259429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88E80DF3-398C-4298-B049-F632BD568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487" y="1596068"/>
            <a:ext cx="10515600" cy="3304640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/>
              <a:t>Objasnite promatrajući tablicu na slajdu prije i nakon što pročitate tekst na str. 108 u udžbeniku:</a:t>
            </a:r>
          </a:p>
          <a:p>
            <a:pPr marL="514350" indent="-514350">
              <a:buAutoNum type="arabicPeriod"/>
            </a:pPr>
            <a:r>
              <a:rPr lang="hr-HR" sz="2200" i="1" dirty="0"/>
              <a:t>Zašto kažemo da je Njemačka poljoprivredno razvijena, a ima malo zaposlenih u tom sektoru? </a:t>
            </a:r>
          </a:p>
          <a:p>
            <a:pPr marL="514350" indent="-514350">
              <a:buAutoNum type="arabicPeriod"/>
            </a:pPr>
            <a:r>
              <a:rPr lang="hr-HR" sz="2200" i="1" dirty="0"/>
              <a:t>Što je bio temelj razvoja industrije u Njemačkoj? Ima li Njemačka dovoljno ruda ili ih uvozi? Odakle se vade rude u Njemačkoj?</a:t>
            </a:r>
          </a:p>
          <a:p>
            <a:pPr marL="514350" indent="-514350">
              <a:buAutoNum type="arabicPeriod"/>
            </a:pPr>
            <a:r>
              <a:rPr lang="hr-HR" sz="2200" i="1" dirty="0"/>
              <a:t>Po čemu je vodeća u svijetu? Mislite li da će se ta industrija s vremenom ugasiti s obzirom na razvoj ekološke svijesti?</a:t>
            </a:r>
          </a:p>
          <a:p>
            <a:pPr marL="514350" indent="-514350">
              <a:buAutoNum type="arabicPeriod"/>
            </a:pPr>
            <a:r>
              <a:rPr lang="hr-HR" sz="2200" i="1" dirty="0"/>
              <a:t>Koje djelatnosti u Njemačkoj ostvaruju najviše BDP-a?</a:t>
            </a:r>
          </a:p>
          <a:p>
            <a:pPr marL="514350" indent="-514350">
              <a:buAutoNum type="arabicPeriod"/>
            </a:pPr>
            <a:r>
              <a:rPr lang="hr-HR" sz="2200" i="1" dirty="0"/>
              <a:t>Pogledajte fotografije. Poveži fotografije </a:t>
            </a:r>
          </a:p>
          <a:p>
            <a:pPr marL="0" indent="0">
              <a:buNone/>
            </a:pPr>
            <a:r>
              <a:rPr lang="hr-HR" sz="2200" i="1" dirty="0"/>
              <a:t>s promjenama u industriji. Koje su prednosti, a</a:t>
            </a:r>
          </a:p>
          <a:p>
            <a:pPr marL="0" indent="0">
              <a:buNone/>
            </a:pPr>
            <a:r>
              <a:rPr lang="hr-HR" sz="2200" i="1" dirty="0"/>
              <a:t>koji nedostatci robotizacije?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 descr="Slika na kojoj se prikazuje na zatvorenom, narančasto&#10;&#10;Opis je automatski generiran">
            <a:extLst>
              <a:ext uri="{FF2B5EF4-FFF2-40B4-BE49-F238E27FC236}">
                <a16:creationId xmlns:a16="http://schemas.microsoft.com/office/drawing/2014/main" id="{DDFA86A1-0077-4408-91B2-CEFBEABB9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712" y="3737499"/>
            <a:ext cx="2896340" cy="2896340"/>
          </a:xfrm>
          <a:prstGeom prst="rect">
            <a:avLst/>
          </a:prstGeom>
        </p:spPr>
      </p:pic>
      <p:pic>
        <p:nvPicPr>
          <p:cNvPr id="7" name="Slika 6" descr="Slika na kojoj se prikazuje tekst, na zatvorenom, zid, strop&#10;&#10;Opis je automatski generiran">
            <a:extLst>
              <a:ext uri="{FF2B5EF4-FFF2-40B4-BE49-F238E27FC236}">
                <a16:creationId xmlns:a16="http://schemas.microsoft.com/office/drawing/2014/main" id="{0BADBDEB-9CD0-4848-966D-A793DFA33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731" y="4065972"/>
            <a:ext cx="2083293" cy="26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8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562</Words>
  <Application>Microsoft Office PowerPoint</Application>
  <PresentationFormat>Široki zaslon</PresentationFormat>
  <Paragraphs>68</Paragraphs>
  <Slides>13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Calibri Light</vt:lpstr>
      <vt:lpstr>Arial</vt:lpstr>
      <vt:lpstr>Calibri</vt:lpstr>
      <vt:lpstr>Office Theme</vt:lpstr>
      <vt:lpstr>Njemačka-gospodarska sila</vt:lpstr>
      <vt:lpstr>ISHODI</vt:lpstr>
      <vt:lpstr>Ponovimo…</vt:lpstr>
      <vt:lpstr>Vrijedan središnji položaj</vt:lpstr>
      <vt:lpstr>Najmnogoljudnija u Srednjoj Europi</vt:lpstr>
      <vt:lpstr>PowerPoint prezentacija</vt:lpstr>
      <vt:lpstr>Gospodarska velesila</vt:lpstr>
      <vt:lpstr>PowerPoint prezentacija</vt:lpstr>
      <vt:lpstr>PowerPoint prezentacija</vt:lpstr>
      <vt:lpstr>PowerPoint prezentacija</vt:lpstr>
      <vt:lpstr>PowerPoint prezentacija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81</cp:revision>
  <dcterms:created xsi:type="dcterms:W3CDTF">2021-01-04T08:54:24Z</dcterms:created>
  <dcterms:modified xsi:type="dcterms:W3CDTF">2021-07-15T14:38:02Z</dcterms:modified>
</cp:coreProperties>
</file>